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29FF15-B32A-46D1-8152-FADF95BD2E5D}" v="2" dt="2025-11-17T18:21:20.540"/>
  </p1510:revLst>
</p1510:revInfo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6949" autoAdjust="0"/>
  </p:normalViewPr>
  <p:slideViewPr>
    <p:cSldViewPr snapToGrid="0">
      <p:cViewPr varScale="1">
        <p:scale>
          <a:sx n="74" d="100"/>
          <a:sy n="74" d="100"/>
        </p:scale>
        <p:origin x="19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Ranke" userId="fd937742-5873-49fc-88cd-7a6666994a3f" providerId="ADAL" clId="{5D9C9AEE-2DF5-4529-ADDB-BB5C7EE3B4EE}"/>
    <pc:docChg chg="custSel modMainMaster">
      <pc:chgData name="Eric Ranke" userId="fd937742-5873-49fc-88cd-7a6666994a3f" providerId="ADAL" clId="{5D9C9AEE-2DF5-4529-ADDB-BB5C7EE3B4EE}" dt="2025-11-17T18:21:25.215" v="9" actId="1076"/>
      <pc:docMkLst>
        <pc:docMk/>
      </pc:docMkLst>
      <pc:sldMasterChg chg="addSp modSp mod modSldLayout">
        <pc:chgData name="Eric Ranke" userId="fd937742-5873-49fc-88cd-7a6666994a3f" providerId="ADAL" clId="{5D9C9AEE-2DF5-4529-ADDB-BB5C7EE3B4EE}" dt="2025-11-17T18:21:25.215" v="9" actId="1076"/>
        <pc:sldMasterMkLst>
          <pc:docMk/>
          <pc:sldMasterMk cId="2094161272" sldId="2147483658"/>
        </pc:sldMasterMkLst>
        <pc:spChg chg="add mod">
          <ac:chgData name="Eric Ranke" userId="fd937742-5873-49fc-88cd-7a6666994a3f" providerId="ADAL" clId="{5D9C9AEE-2DF5-4529-ADDB-BB5C7EE3B4EE}" dt="2025-11-17T18:21:25.215" v="9" actId="1076"/>
          <ac:spMkLst>
            <pc:docMk/>
            <pc:sldMasterMk cId="2094161272" sldId="2147483658"/>
            <ac:spMk id="7" creationId="{33144A36-23BB-1190-C275-BF49A07A0EF9}"/>
          </ac:spMkLst>
        </pc:spChg>
        <pc:spChg chg="add mod">
          <ac:chgData name="Eric Ranke" userId="fd937742-5873-49fc-88cd-7a6666994a3f" providerId="ADAL" clId="{5D9C9AEE-2DF5-4529-ADDB-BB5C7EE3B4EE}" dt="2025-11-17T18:21:25.215" v="9" actId="1076"/>
          <ac:spMkLst>
            <pc:docMk/>
            <pc:sldMasterMk cId="2094161272" sldId="2147483658"/>
            <ac:spMk id="8" creationId="{7DB0CC74-7792-728E-51D9-2A9F929B0E29}"/>
          </ac:spMkLst>
        </pc:spChg>
        <pc:spChg chg="add mod">
          <ac:chgData name="Eric Ranke" userId="fd937742-5873-49fc-88cd-7a6666994a3f" providerId="ADAL" clId="{5D9C9AEE-2DF5-4529-ADDB-BB5C7EE3B4EE}" dt="2025-11-17T18:21:25.215" v="9" actId="1076"/>
          <ac:spMkLst>
            <pc:docMk/>
            <pc:sldMasterMk cId="2094161272" sldId="2147483658"/>
            <ac:spMk id="9" creationId="{C7D5A6C5-CC83-DF79-8F08-17D529ECEBC4}"/>
          </ac:spMkLst>
        </pc:spChg>
        <pc:sldLayoutChg chg="addSp delSp modSp mod">
          <pc:chgData name="Eric Ranke" userId="fd937742-5873-49fc-88cd-7a6666994a3f" providerId="ADAL" clId="{5D9C9AEE-2DF5-4529-ADDB-BB5C7EE3B4EE}" dt="2025-11-17T18:20:54.285" v="1" actId="478"/>
          <pc:sldLayoutMkLst>
            <pc:docMk/>
            <pc:sldMasterMk cId="2094161272" sldId="2147483658"/>
            <pc:sldLayoutMk cId="2738265391" sldId="2147483659"/>
          </pc:sldLayoutMkLst>
          <pc:spChg chg="add del mod">
            <ac:chgData name="Eric Ranke" userId="fd937742-5873-49fc-88cd-7a6666994a3f" providerId="ADAL" clId="{5D9C9AEE-2DF5-4529-ADDB-BB5C7EE3B4EE}" dt="2025-11-17T18:20:54.285" v="1" actId="478"/>
            <ac:spMkLst>
              <pc:docMk/>
              <pc:sldMasterMk cId="2094161272" sldId="2147483658"/>
              <pc:sldLayoutMk cId="2738265391" sldId="2147483659"/>
              <ac:spMk id="2" creationId="{FC32206C-66C1-3309-1D37-80F821F21F4E}"/>
            </ac:spMkLst>
          </pc:spChg>
          <pc:spChg chg="add del mod">
            <ac:chgData name="Eric Ranke" userId="fd937742-5873-49fc-88cd-7a6666994a3f" providerId="ADAL" clId="{5D9C9AEE-2DF5-4529-ADDB-BB5C7EE3B4EE}" dt="2025-11-17T18:20:54.285" v="1" actId="478"/>
            <ac:spMkLst>
              <pc:docMk/>
              <pc:sldMasterMk cId="2094161272" sldId="2147483658"/>
              <pc:sldLayoutMk cId="2738265391" sldId="2147483659"/>
              <ac:spMk id="3" creationId="{69E0B282-0DEA-CFCC-0D45-1363157537AD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0:58.302" v="2" actId="478"/>
          <pc:sldLayoutMkLst>
            <pc:docMk/>
            <pc:sldMasterMk cId="2094161272" sldId="2147483658"/>
            <pc:sldLayoutMk cId="4277740389" sldId="2147483660"/>
          </pc:sldLayoutMkLst>
          <pc:spChg chg="del">
            <ac:chgData name="Eric Ranke" userId="fd937742-5873-49fc-88cd-7a6666994a3f" providerId="ADAL" clId="{5D9C9AEE-2DF5-4529-ADDB-BB5C7EE3B4EE}" dt="2025-11-17T18:20:58.302" v="2" actId="478"/>
            <ac:spMkLst>
              <pc:docMk/>
              <pc:sldMasterMk cId="2094161272" sldId="2147483658"/>
              <pc:sldLayoutMk cId="4277740389" sldId="2147483660"/>
              <ac:spMk id="10" creationId="{DB07959C-ED66-C8E3-1794-4084D3006729}"/>
            </ac:spMkLst>
          </pc:spChg>
          <pc:spChg chg="del">
            <ac:chgData name="Eric Ranke" userId="fd937742-5873-49fc-88cd-7a6666994a3f" providerId="ADAL" clId="{5D9C9AEE-2DF5-4529-ADDB-BB5C7EE3B4EE}" dt="2025-11-17T18:20:58.302" v="2" actId="478"/>
            <ac:spMkLst>
              <pc:docMk/>
              <pc:sldMasterMk cId="2094161272" sldId="2147483658"/>
              <pc:sldLayoutMk cId="4277740389" sldId="2147483660"/>
              <ac:spMk id="13" creationId="{DC418EDF-8CEE-F996-054B-424054D3C50B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1:02.284" v="3" actId="478"/>
          <pc:sldLayoutMkLst>
            <pc:docMk/>
            <pc:sldMasterMk cId="2094161272" sldId="2147483658"/>
            <pc:sldLayoutMk cId="2185508835" sldId="2147483661"/>
          </pc:sldLayoutMkLst>
          <pc:spChg chg="del">
            <ac:chgData name="Eric Ranke" userId="fd937742-5873-49fc-88cd-7a6666994a3f" providerId="ADAL" clId="{5D9C9AEE-2DF5-4529-ADDB-BB5C7EE3B4EE}" dt="2025-11-17T18:21:02.284" v="3" actId="478"/>
            <ac:spMkLst>
              <pc:docMk/>
              <pc:sldMasterMk cId="2094161272" sldId="2147483658"/>
              <pc:sldLayoutMk cId="2185508835" sldId="2147483661"/>
              <ac:spMk id="9" creationId="{8A8F4A90-F445-CBF3-10D7-719911340694}"/>
            </ac:spMkLst>
          </pc:spChg>
          <pc:spChg chg="del">
            <ac:chgData name="Eric Ranke" userId="fd937742-5873-49fc-88cd-7a6666994a3f" providerId="ADAL" clId="{5D9C9AEE-2DF5-4529-ADDB-BB5C7EE3B4EE}" dt="2025-11-17T18:21:02.284" v="3" actId="478"/>
            <ac:spMkLst>
              <pc:docMk/>
              <pc:sldMasterMk cId="2094161272" sldId="2147483658"/>
              <pc:sldLayoutMk cId="2185508835" sldId="2147483661"/>
              <ac:spMk id="10" creationId="{4295DE3D-3237-12D1-B711-921792516528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1:07.238" v="4" actId="478"/>
          <pc:sldLayoutMkLst>
            <pc:docMk/>
            <pc:sldMasterMk cId="2094161272" sldId="2147483658"/>
            <pc:sldLayoutMk cId="3528518051" sldId="2147483662"/>
          </pc:sldLayoutMkLst>
          <pc:spChg chg="del">
            <ac:chgData name="Eric Ranke" userId="fd937742-5873-49fc-88cd-7a6666994a3f" providerId="ADAL" clId="{5D9C9AEE-2DF5-4529-ADDB-BB5C7EE3B4EE}" dt="2025-11-17T18:21:07.238" v="4" actId="478"/>
            <ac:spMkLst>
              <pc:docMk/>
              <pc:sldMasterMk cId="2094161272" sldId="2147483658"/>
              <pc:sldLayoutMk cId="3528518051" sldId="2147483662"/>
              <ac:spMk id="10" creationId="{F0DD6914-1B5F-9A1C-A78C-0A85C6C97D22}"/>
            </ac:spMkLst>
          </pc:spChg>
          <pc:spChg chg="del">
            <ac:chgData name="Eric Ranke" userId="fd937742-5873-49fc-88cd-7a6666994a3f" providerId="ADAL" clId="{5D9C9AEE-2DF5-4529-ADDB-BB5C7EE3B4EE}" dt="2025-11-17T18:21:07.238" v="4" actId="478"/>
            <ac:spMkLst>
              <pc:docMk/>
              <pc:sldMasterMk cId="2094161272" sldId="2147483658"/>
              <pc:sldLayoutMk cId="3528518051" sldId="2147483662"/>
              <ac:spMk id="12" creationId="{16DC895A-672F-CBA4-2E99-2AE10FF2F76E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1:11.261" v="5" actId="478"/>
          <pc:sldLayoutMkLst>
            <pc:docMk/>
            <pc:sldMasterMk cId="2094161272" sldId="2147483658"/>
            <pc:sldLayoutMk cId="689782609" sldId="2147483663"/>
          </pc:sldLayoutMkLst>
          <pc:spChg chg="del">
            <ac:chgData name="Eric Ranke" userId="fd937742-5873-49fc-88cd-7a6666994a3f" providerId="ADAL" clId="{5D9C9AEE-2DF5-4529-ADDB-BB5C7EE3B4EE}" dt="2025-11-17T18:21:11.261" v="5" actId="478"/>
            <ac:spMkLst>
              <pc:docMk/>
              <pc:sldMasterMk cId="2094161272" sldId="2147483658"/>
              <pc:sldLayoutMk cId="689782609" sldId="2147483663"/>
              <ac:spMk id="15" creationId="{040E205B-68C6-FB0D-FB08-BC78BB50A6C8}"/>
            </ac:spMkLst>
          </pc:spChg>
          <pc:spChg chg="del">
            <ac:chgData name="Eric Ranke" userId="fd937742-5873-49fc-88cd-7a6666994a3f" providerId="ADAL" clId="{5D9C9AEE-2DF5-4529-ADDB-BB5C7EE3B4EE}" dt="2025-11-17T18:21:11.261" v="5" actId="478"/>
            <ac:spMkLst>
              <pc:docMk/>
              <pc:sldMasterMk cId="2094161272" sldId="2147483658"/>
              <pc:sldLayoutMk cId="689782609" sldId="2147483663"/>
              <ac:spMk id="17" creationId="{E8D0061A-65EF-36CD-7E64-BA39DBA4CA7F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1:14.387" v="6" actId="478"/>
          <pc:sldLayoutMkLst>
            <pc:docMk/>
            <pc:sldMasterMk cId="2094161272" sldId="2147483658"/>
            <pc:sldLayoutMk cId="1301895360" sldId="2147483664"/>
          </pc:sldLayoutMkLst>
          <pc:spChg chg="del">
            <ac:chgData name="Eric Ranke" userId="fd937742-5873-49fc-88cd-7a6666994a3f" providerId="ADAL" clId="{5D9C9AEE-2DF5-4529-ADDB-BB5C7EE3B4EE}" dt="2025-11-17T18:21:14.387" v="6" actId="478"/>
            <ac:spMkLst>
              <pc:docMk/>
              <pc:sldMasterMk cId="2094161272" sldId="2147483658"/>
              <pc:sldLayoutMk cId="1301895360" sldId="2147483664"/>
              <ac:spMk id="8" creationId="{FACC0A1D-31F6-A751-4B44-39C468D95AAF}"/>
            </ac:spMkLst>
          </pc:spChg>
          <pc:spChg chg="del">
            <ac:chgData name="Eric Ranke" userId="fd937742-5873-49fc-88cd-7a6666994a3f" providerId="ADAL" clId="{5D9C9AEE-2DF5-4529-ADDB-BB5C7EE3B4EE}" dt="2025-11-17T18:21:14.387" v="6" actId="478"/>
            <ac:spMkLst>
              <pc:docMk/>
              <pc:sldMasterMk cId="2094161272" sldId="2147483658"/>
              <pc:sldLayoutMk cId="1301895360" sldId="2147483664"/>
              <ac:spMk id="10" creationId="{86B1AB3A-266C-8511-727B-AF9203823858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21:17.710" v="7" actId="478"/>
          <pc:sldLayoutMkLst>
            <pc:docMk/>
            <pc:sldMasterMk cId="2094161272" sldId="2147483658"/>
            <pc:sldLayoutMk cId="163673146" sldId="2147483665"/>
          </pc:sldLayoutMkLst>
          <pc:spChg chg="del">
            <ac:chgData name="Eric Ranke" userId="fd937742-5873-49fc-88cd-7a6666994a3f" providerId="ADAL" clId="{5D9C9AEE-2DF5-4529-ADDB-BB5C7EE3B4EE}" dt="2025-11-17T18:21:17.710" v="7" actId="478"/>
            <ac:spMkLst>
              <pc:docMk/>
              <pc:sldMasterMk cId="2094161272" sldId="2147483658"/>
              <pc:sldLayoutMk cId="163673146" sldId="2147483665"/>
              <ac:spMk id="6" creationId="{9CB221DE-CF0E-E28B-EA3C-5051E383B7D3}"/>
            </ac:spMkLst>
          </pc:spChg>
          <pc:spChg chg="del">
            <ac:chgData name="Eric Ranke" userId="fd937742-5873-49fc-88cd-7a6666994a3f" providerId="ADAL" clId="{5D9C9AEE-2DF5-4529-ADDB-BB5C7EE3B4EE}" dt="2025-11-17T18:21:17.710" v="7" actId="478"/>
            <ac:spMkLst>
              <pc:docMk/>
              <pc:sldMasterMk cId="2094161272" sldId="2147483658"/>
              <pc:sldLayoutMk cId="163673146" sldId="2147483665"/>
              <ac:spMk id="7" creationId="{78CF0407-B430-0C16-ED18-EE1DB377890B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EF30F-7CEA-44B6-BB0B-107B6CDEFC5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FF9A0-4A05-4C70-93F4-B7E30226B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1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noProof="0" dirty="0">
                <a:latin typeface="Lato" panose="020F0502020204030203" pitchFamily="34" charset="0"/>
                <a:cs typeface="Latha" panose="020B0502040204020203" pitchFamily="34" charset="0"/>
              </a:rPr>
              <a:t>So, what is the legal start date? </a:t>
            </a:r>
            <a:r>
              <a:rPr lang="en-US" sz="1200" b="0" noProof="0" dirty="0">
                <a:highlight>
                  <a:srgbClr val="FFFF00"/>
                </a:highlight>
                <a:latin typeface="Lato" panose="020F0502020204030203" pitchFamily="34" charset="0"/>
                <a:cs typeface="Latha" panose="020B0502040204020203" pitchFamily="34" charset="0"/>
              </a:rPr>
              <a:t>CLICK</a:t>
            </a:r>
          </a:p>
          <a:p>
            <a:endParaRPr lang="en-US" sz="1200" b="0" noProof="0" dirty="0">
              <a:latin typeface="Lato" panose="020F0502020204030203" pitchFamily="34" charset="0"/>
              <a:cs typeface="Latha" panose="020B0502040204020203" pitchFamily="34" charset="0"/>
            </a:endParaRPr>
          </a:p>
          <a:p>
            <a:r>
              <a:rPr lang="en-US" sz="1200" b="0" noProof="0" dirty="0">
                <a:latin typeface="Lato" panose="020F0502020204030203" pitchFamily="34" charset="0"/>
                <a:cs typeface="Latha" panose="020B0502040204020203" pitchFamily="34" charset="0"/>
              </a:rPr>
              <a:t>The legal start date is the planned date when it is legal to begin your excavation project. </a:t>
            </a:r>
            <a:r>
              <a:rPr lang="en-US" sz="1200" b="0" noProof="0" dirty="0">
                <a:highlight>
                  <a:srgbClr val="FFFF00"/>
                </a:highlight>
                <a:latin typeface="Lato" panose="020F0502020204030203" pitchFamily="34" charset="0"/>
                <a:cs typeface="Latha" panose="020B0502040204020203" pitchFamily="34" charset="0"/>
              </a:rPr>
              <a:t>CLICK</a:t>
            </a:r>
          </a:p>
          <a:p>
            <a:endParaRPr lang="en-US" sz="1200" b="0" noProof="0" dirty="0">
              <a:latin typeface="Lato" panose="020F0502020204030203" pitchFamily="34" charset="0"/>
              <a:cs typeface="Latha" panose="020B0502040204020203" pitchFamily="34" charset="0"/>
            </a:endParaRPr>
          </a:p>
          <a:p>
            <a:r>
              <a:rPr lang="en-US" sz="1200" b="0" noProof="0" dirty="0">
                <a:latin typeface="Lato" panose="020F0502020204030203" pitchFamily="34" charset="0"/>
                <a:cs typeface="Latha" panose="020B0502040204020203" pitchFamily="34" charset="0"/>
              </a:rPr>
              <a:t>It is exactly at least 72 hours or 3 business days (to the minute) after you submit your dig ticket. </a:t>
            </a:r>
            <a:r>
              <a:rPr lang="en-US" sz="1200" b="0" noProof="0" dirty="0">
                <a:highlight>
                  <a:srgbClr val="FFFF00"/>
                </a:highlight>
                <a:latin typeface="Lato" panose="020F0502020204030203" pitchFamily="34" charset="0"/>
                <a:cs typeface="Latha" panose="020B0502040204020203" pitchFamily="34" charset="0"/>
              </a:rPr>
              <a:t>CLICK</a:t>
            </a:r>
            <a:endParaRPr lang="es-AR" sz="1200" b="0" noProof="0" dirty="0">
              <a:highlight>
                <a:srgbClr val="FFFF00"/>
              </a:highlight>
              <a:latin typeface="Lato" panose="020F0502020204030203" pitchFamily="34" charset="0"/>
              <a:cs typeface="Latha" panose="020B0502040204020203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DFF9A0-4A05-4C70-93F4-B7E30226BF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24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/>
              <a:t>If something happens and the excavation project cannot be started within 14 days of the legal start date, you must contact MISS DIG and submit a new ticket. </a:t>
            </a:r>
            <a:r>
              <a:rPr lang="en-US" noProof="0" dirty="0">
                <a:highlight>
                  <a:srgbClr val="FFFF00"/>
                </a:highlight>
              </a:rPr>
              <a:t>CLICK</a:t>
            </a:r>
          </a:p>
          <a:p>
            <a:endParaRPr lang="en-US" noProof="0" dirty="0"/>
          </a:p>
          <a:p>
            <a:r>
              <a:rPr lang="en-US" noProof="0" dirty="0"/>
              <a:t>You may be wondering, Why do I need to contact MISS DIG and submit a new ticket? </a:t>
            </a:r>
            <a:r>
              <a:rPr lang="en-US" noProof="0" dirty="0">
                <a:highlight>
                  <a:srgbClr val="FFFF00"/>
                </a:highlight>
              </a:rPr>
              <a:t>CLICK</a:t>
            </a:r>
          </a:p>
          <a:p>
            <a:endParaRPr lang="en-US" noProof="0" dirty="0"/>
          </a:p>
          <a:p>
            <a:r>
              <a:rPr lang="en-US" noProof="0" dirty="0"/>
              <a:t>Well, it is possible that flags and marks could be destroyed by lawn services, snowplow companies, or many other accidental events or they could be removed by wind, animals, or people.</a:t>
            </a:r>
          </a:p>
          <a:p>
            <a:endParaRPr lang="en-US" noProof="0" dirty="0"/>
          </a:p>
          <a:p>
            <a:r>
              <a:rPr lang="en-US" noProof="0" dirty="0"/>
              <a:t>So to ensure utilities are protected and markings are accurate, always submit a new ticket if you haven't started your project within 14 days.</a:t>
            </a:r>
            <a:endParaRPr lang="es-AR" noProof="0" dirty="0">
              <a:highlight>
                <a:srgbClr val="FFFF00"/>
              </a:highlight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DFF9A0-4A05-4C70-93F4-B7E30226BF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17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F4F07-C6D3-9D3A-A71D-1DD32FA07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B67EE3-A8DA-AAC0-234F-9ADBE70F55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F602F2-A308-E70F-5E69-DA784B3179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/>
              <a:t>If something happens and the excavation project cannot be started within 14 days of the legal start date, you must contact MISS DIG and submit a new ticket. </a:t>
            </a:r>
            <a:r>
              <a:rPr lang="en-US" noProof="0" dirty="0">
                <a:highlight>
                  <a:srgbClr val="FFFF00"/>
                </a:highlight>
              </a:rPr>
              <a:t>CLICK</a:t>
            </a:r>
          </a:p>
          <a:p>
            <a:endParaRPr lang="en-US" noProof="0" dirty="0"/>
          </a:p>
          <a:p>
            <a:r>
              <a:rPr lang="en-US" noProof="0" dirty="0"/>
              <a:t>You may be wondering, Why do I need to contact MISS DIG and submit a new ticket? </a:t>
            </a:r>
            <a:r>
              <a:rPr lang="en-US" noProof="0" dirty="0">
                <a:highlight>
                  <a:srgbClr val="FFFF00"/>
                </a:highlight>
              </a:rPr>
              <a:t>CLICK</a:t>
            </a:r>
          </a:p>
          <a:p>
            <a:endParaRPr lang="en-US" noProof="0" dirty="0"/>
          </a:p>
          <a:p>
            <a:r>
              <a:rPr lang="en-US" noProof="0" dirty="0"/>
              <a:t>Well, it is possible that flags and marks could be destroyed by lawn services, snowplow companies, or many other accidental events or they could be removed by wind, animals, or people.</a:t>
            </a:r>
          </a:p>
          <a:p>
            <a:endParaRPr lang="en-US" noProof="0" dirty="0"/>
          </a:p>
          <a:p>
            <a:r>
              <a:rPr lang="en-US" noProof="0" dirty="0"/>
              <a:t>So to ensure utilities are protected and markings are accurate, always submit a new ticket if you haven't started your project within 14 days.</a:t>
            </a:r>
            <a:endParaRPr lang="es-AR" noProof="0" dirty="0">
              <a:highlight>
                <a:srgbClr val="FFFF00"/>
              </a:highlight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249F08-BD9D-2610-4917-00A4EECA16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DFF9A0-4A05-4C70-93F4-B7E30226BF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45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F2A66-DDEE-38EC-0716-989BA9DEF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1ACA82-A06D-CF50-AE5F-6DF51D0A69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154B14-D028-A96E-F9AE-0562D00BFB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/>
              <a:t>If something happens and the excavation project cannot be started within 14 days of the legal start date, you must contact MISS DIG and submit a new ticket. </a:t>
            </a:r>
            <a:r>
              <a:rPr lang="en-US" noProof="0" dirty="0">
                <a:highlight>
                  <a:srgbClr val="FFFF00"/>
                </a:highlight>
              </a:rPr>
              <a:t>CLICK</a:t>
            </a:r>
          </a:p>
          <a:p>
            <a:endParaRPr lang="en-US" noProof="0" dirty="0"/>
          </a:p>
          <a:p>
            <a:r>
              <a:rPr lang="en-US" noProof="0" dirty="0"/>
              <a:t>You may be wondering, Why do I need to contact MISS DIG and submit a new ticket? </a:t>
            </a:r>
            <a:r>
              <a:rPr lang="en-US" noProof="0" dirty="0">
                <a:highlight>
                  <a:srgbClr val="FFFF00"/>
                </a:highlight>
              </a:rPr>
              <a:t>CLICK</a:t>
            </a:r>
          </a:p>
          <a:p>
            <a:endParaRPr lang="en-US" noProof="0" dirty="0"/>
          </a:p>
          <a:p>
            <a:r>
              <a:rPr lang="en-US" noProof="0" dirty="0"/>
              <a:t>Well, it is possible that flags and marks could be destroyed by lawn services, snowplow companies, or many other accidental events or they could be removed by wind, animals, or people.</a:t>
            </a:r>
          </a:p>
          <a:p>
            <a:endParaRPr lang="en-US" noProof="0" dirty="0"/>
          </a:p>
          <a:p>
            <a:r>
              <a:rPr lang="en-US" noProof="0" dirty="0"/>
              <a:t>So to ensure utilities are protected and markings are accurate, always submit a new ticket if you haven't started your project within 14 days.</a:t>
            </a:r>
            <a:endParaRPr lang="es-AR" noProof="0" dirty="0">
              <a:highlight>
                <a:srgbClr val="FFFF00"/>
              </a:highlight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06A7F-9593-0C33-BB1B-C26CF8656B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DFF9A0-4A05-4C70-93F4-B7E30226BF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9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0869E1-136D-0DCA-7EA3-EEF5AEAA7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058D5A9-3346-9E1D-1366-33016EA0E2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66226"/>
            <a:ext cx="9144000" cy="159157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90E0192-029C-5CBC-9CDF-21E5A3DCC4C9}"/>
              </a:ext>
            </a:extLst>
          </p:cNvPr>
          <p:cNvCxnSpPr>
            <a:cxnSpLocks/>
          </p:cNvCxnSpPr>
          <p:nvPr userDrawn="1"/>
        </p:nvCxnSpPr>
        <p:spPr>
          <a:xfrm flipV="1">
            <a:off x="2660406" y="3583781"/>
            <a:ext cx="6871188" cy="8627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MISSDIG811 Logo">
            <a:extLst>
              <a:ext uri="{FF2B5EF4-FFF2-40B4-BE49-F238E27FC236}">
                <a16:creationId xmlns:a16="http://schemas.microsoft.com/office/drawing/2014/main" id="{7E753758-4F21-940A-1D32-636E1C4783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26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5D52467-505D-D1F1-1B88-CB937445AB1E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8808F-A8C5-78E7-EE8E-1AFC00B79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28" y="1181819"/>
            <a:ext cx="11618343" cy="5015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 descr="MISSDIG811 Logo">
            <a:extLst>
              <a:ext uri="{FF2B5EF4-FFF2-40B4-BE49-F238E27FC236}">
                <a16:creationId xmlns:a16="http://schemas.microsoft.com/office/drawing/2014/main" id="{26828F94-F33F-C41D-39FD-6C1043B58E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4EDA62-ED63-8CDF-5AAC-24A7ADB83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18255"/>
            <a:ext cx="11618343" cy="922023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7A5DCA2-2BC4-80A7-D3B8-8BF9929EF0A9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77740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44" userDrawn="1">
          <p15:clr>
            <a:srgbClr val="FBAE40"/>
          </p15:clr>
        </p15:guide>
        <p15:guide id="2" orient="horz" pos="3912" userDrawn="1">
          <p15:clr>
            <a:srgbClr val="FBAE40"/>
          </p15:clr>
        </p15:guide>
        <p15:guide id="3" pos="168" userDrawn="1">
          <p15:clr>
            <a:srgbClr val="FBAE40"/>
          </p15:clr>
        </p15:guide>
        <p15:guide id="4" pos="751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4887C-92F6-9581-305B-F256A31BC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74251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9E1FF-E00F-A9EA-F189-5E7085677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57725"/>
            <a:ext cx="10515600" cy="14319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85A973-4B98-EFFC-BFE3-DC47D32DE1F0}"/>
              </a:ext>
            </a:extLst>
          </p:cNvPr>
          <p:cNvCxnSpPr>
            <a:cxnSpLocks/>
          </p:cNvCxnSpPr>
          <p:nvPr userDrawn="1"/>
        </p:nvCxnSpPr>
        <p:spPr>
          <a:xfrm flipV="1">
            <a:off x="831850" y="4550673"/>
            <a:ext cx="6871188" cy="8627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MISSDIG811 Logo">
            <a:extLst>
              <a:ext uri="{FF2B5EF4-FFF2-40B4-BE49-F238E27FC236}">
                <a16:creationId xmlns:a16="http://schemas.microsoft.com/office/drawing/2014/main" id="{2DAA2C51-E183-C62D-2C48-148424AC9A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50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92BD7-77DC-8C59-3E77-F83E7D80D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81100"/>
            <a:ext cx="5181600" cy="50291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004A5E-4CE7-0700-B981-92434BE912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181100"/>
            <a:ext cx="5181600" cy="50291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4C446B-EB45-2758-5273-C25A3679110B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pic>
        <p:nvPicPr>
          <p:cNvPr id="9" name="Picture 8" descr="MISSDIG811 Logo">
            <a:extLst>
              <a:ext uri="{FF2B5EF4-FFF2-40B4-BE49-F238E27FC236}">
                <a16:creationId xmlns:a16="http://schemas.microsoft.com/office/drawing/2014/main" id="{9BFE87AD-0E30-E490-FD0D-D69B6AB10E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77C14D57-9F7F-8D07-3644-0B7913ACC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18255"/>
            <a:ext cx="11618343" cy="922023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E7BCE8-C473-546E-AD70-EC21612FD9EE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851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7FEF4-46D1-2CB6-EFDB-2D34290D3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81099"/>
            <a:ext cx="5157787" cy="7143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F79078-7B60-C88D-BC9B-86296851E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958196"/>
            <a:ext cx="5157787" cy="4252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1DB7B4-68A8-1CFB-81F4-975B35FF4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81099"/>
            <a:ext cx="5183188" cy="7143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A01282-FBE8-8E55-D511-1BE080D990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1958196"/>
            <a:ext cx="5183188" cy="4252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A3A921B-ACC7-CBB7-0815-4F558FA6714C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pic>
        <p:nvPicPr>
          <p:cNvPr id="14" name="Picture 13" descr="MISSDIG811 Logo">
            <a:extLst>
              <a:ext uri="{FF2B5EF4-FFF2-40B4-BE49-F238E27FC236}">
                <a16:creationId xmlns:a16="http://schemas.microsoft.com/office/drawing/2014/main" id="{2DFB1474-1D2F-9D0B-17F1-DA28BD2357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243721BF-1BC9-978E-E579-6DC04E14122D}"/>
              </a:ext>
            </a:extLst>
          </p:cNvPr>
          <p:cNvSpPr txBox="1">
            <a:spLocks/>
          </p:cNvSpPr>
          <p:nvPr userDrawn="1"/>
        </p:nvSpPr>
        <p:spPr>
          <a:xfrm>
            <a:off x="286109" y="18255"/>
            <a:ext cx="11618343" cy="9220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802AB4-581A-FFB5-490F-E3B108F77B2C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8978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ADB943B-FADC-FF1D-17F5-A3D1ADF6F836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pic>
        <p:nvPicPr>
          <p:cNvPr id="7" name="Picture 6" descr="MISSDIG811 Logo">
            <a:extLst>
              <a:ext uri="{FF2B5EF4-FFF2-40B4-BE49-F238E27FC236}">
                <a16:creationId xmlns:a16="http://schemas.microsoft.com/office/drawing/2014/main" id="{C27F20CB-E6FF-521C-1CD8-073E2FFAA5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1AFF680-80FE-1F5B-E709-32D1226AD455}"/>
              </a:ext>
            </a:extLst>
          </p:cNvPr>
          <p:cNvSpPr txBox="1">
            <a:spLocks/>
          </p:cNvSpPr>
          <p:nvPr userDrawn="1"/>
        </p:nvSpPr>
        <p:spPr>
          <a:xfrm>
            <a:off x="286109" y="18255"/>
            <a:ext cx="11618343" cy="9220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872901-59EE-F765-F914-8978EF870342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0189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ISSDIG811 Logo">
            <a:extLst>
              <a:ext uri="{FF2B5EF4-FFF2-40B4-BE49-F238E27FC236}">
                <a16:creationId xmlns:a16="http://schemas.microsoft.com/office/drawing/2014/main" id="{90241C31-9867-26B0-1EE8-93D5A76E0F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7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6B7673-F17A-69E3-2AC9-332EC4DD2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37016-DB3C-13D3-DD1A-3FE68D2BC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263D1-4DDB-0818-E4ED-342F4DECC7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6E24D1-80E8-498E-9AD4-5813BB9C5EA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C5E62-567F-4CB1-62A6-AAC0A364F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7DE9F-A986-08E4-3AEE-57BEB9043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8EF4FF-0012-4963-AC15-5C486EB93FA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144A36-23BB-1190-C275-BF49A07A0EF9}"/>
              </a:ext>
            </a:extLst>
          </p:cNvPr>
          <p:cNvSpPr/>
          <p:nvPr userDrawn="1"/>
        </p:nvSpPr>
        <p:spPr>
          <a:xfrm>
            <a:off x="0" y="6349482"/>
            <a:ext cx="12192000" cy="5085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Safety Is In Your Hands. Every Dig. Every Time.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B0CC74-7792-728E-51D9-2A9F929B0E29}"/>
              </a:ext>
            </a:extLst>
          </p:cNvPr>
          <p:cNvSpPr/>
          <p:nvPr userDrawn="1"/>
        </p:nvSpPr>
        <p:spPr>
          <a:xfrm flipV="1">
            <a:off x="0" y="6303762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D5A6C5-CC83-DF79-8F08-17D529ECEBC4}"/>
              </a:ext>
            </a:extLst>
          </p:cNvPr>
          <p:cNvSpPr txBox="1"/>
          <p:nvPr userDrawn="1"/>
        </p:nvSpPr>
        <p:spPr>
          <a:xfrm>
            <a:off x="10813096" y="6588658"/>
            <a:ext cx="1378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chemeClr val="bg1"/>
                </a:solidFill>
              </a:rPr>
              <a:t>Updated 11/17/2025</a:t>
            </a:r>
          </a:p>
        </p:txBody>
      </p:sp>
    </p:spTree>
    <p:extLst>
      <p:ext uri="{BB962C8B-B14F-4D97-AF65-F5344CB8AC3E}">
        <p14:creationId xmlns:p14="http://schemas.microsoft.com/office/powerpoint/2010/main" val="209416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44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2260" userDrawn="1">
          <p15:clr>
            <a:srgbClr val="F26B43"/>
          </p15:clr>
        </p15:guide>
        <p15:guide id="4" orient="horz" pos="39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90FA-5484-7942-435E-2F4A4FFFFB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Important Ticket Timelines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F1D2A1-E37E-1EC6-119F-F296EF19F6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Work Legal Start Date, 14 Day Rule, &amp; Ticket Life / Expiration</a:t>
            </a:r>
          </a:p>
        </p:txBody>
      </p:sp>
    </p:spTree>
    <p:extLst>
      <p:ext uri="{BB962C8B-B14F-4D97-AF65-F5344CB8AC3E}">
        <p14:creationId xmlns:p14="http://schemas.microsoft.com/office/powerpoint/2010/main" val="171681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1E196-594C-73B1-3B8A-1872D7F6B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29" y="1181819"/>
            <a:ext cx="4264158" cy="5015795"/>
          </a:xfrm>
        </p:spPr>
        <p:txBody>
          <a:bodyPr>
            <a:normAutofit/>
          </a:bodyPr>
          <a:lstStyle/>
          <a:p>
            <a:r>
              <a:rPr lang="en-US" sz="2000" dirty="0"/>
              <a:t>The scheduled start date for excavation or blasting as shown on the dig ticket.</a:t>
            </a:r>
          </a:p>
          <a:p>
            <a:r>
              <a:rPr lang="en-US" sz="2000" b="1" dirty="0">
                <a:solidFill>
                  <a:schemeClr val="accent3"/>
                </a:solidFill>
              </a:rPr>
              <a:t>Important: </a:t>
            </a:r>
            <a:r>
              <a:rPr lang="en-US" sz="2000" dirty="0"/>
              <a:t>The legal start date is at least </a:t>
            </a:r>
            <a:r>
              <a:rPr lang="en-US" sz="2000" b="1" dirty="0"/>
              <a:t>3 business days </a:t>
            </a:r>
            <a:r>
              <a:rPr lang="en-US" sz="2000" dirty="0"/>
              <a:t>after your ticket is submitted, down to the exact time.</a:t>
            </a:r>
          </a:p>
          <a:p>
            <a:pPr lvl="1"/>
            <a:r>
              <a:rPr lang="en-US" sz="1600" dirty="0"/>
              <a:t>For example, if you placed a ticket at 11:40 a.m. on Monday, the legal start date would be 3 business days after (Thursday) at 11:40 a.m.</a:t>
            </a:r>
          </a:p>
          <a:p>
            <a:endParaRPr lang="en-US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251A33-27E8-E041-5B9E-C6996CA77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Legal Start Date</a:t>
            </a:r>
          </a:p>
        </p:txBody>
      </p:sp>
      <p:pic>
        <p:nvPicPr>
          <p:cNvPr id="4" name="Picture 3" descr="A clock with roman numerals&#10;&#10;Description automatically generated with low confidence">
            <a:extLst>
              <a:ext uri="{FF2B5EF4-FFF2-40B4-BE49-F238E27FC236}">
                <a16:creationId xmlns:a16="http://schemas.microsoft.com/office/drawing/2014/main" id="{1FD9E0FB-8C60-7338-5A31-4B33E706D8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828" y="4565556"/>
            <a:ext cx="1430159" cy="1491996"/>
          </a:xfrm>
          <a:prstGeom prst="rect">
            <a:avLst/>
          </a:prstGeom>
        </p:spPr>
      </p:pic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13CC8DE-AD0A-3565-C18C-F271BAA5B9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3189387"/>
              </p:ext>
            </p:extLst>
          </p:nvPr>
        </p:nvGraphicFramePr>
        <p:xfrm>
          <a:off x="4689477" y="1117948"/>
          <a:ext cx="7235823" cy="49396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3689">
                  <a:extLst>
                    <a:ext uri="{9D8B030D-6E8A-4147-A177-3AD203B41FA5}">
                      <a16:colId xmlns:a16="http://schemas.microsoft.com/office/drawing/2014/main" val="3144512840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1079240852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2857980256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35173563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1149817791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2666714665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602586045"/>
                    </a:ext>
                  </a:extLst>
                </a:gridCol>
              </a:tblGrid>
              <a:tr h="571500">
                <a:tc gridSpan="7"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778131"/>
                  </a:ext>
                </a:extLst>
              </a:tr>
              <a:tr h="384349"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SUN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MON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TUES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WED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THUR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FRI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SAT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712724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031838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710897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03282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698425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572806"/>
                  </a:ext>
                </a:extLst>
              </a:tr>
            </a:tbl>
          </a:graphicData>
        </a:graphic>
      </p:graphicFrame>
      <p:pic>
        <p:nvPicPr>
          <p:cNvPr id="6" name="Picture 5" descr="A green text on a black background&#10;&#10;Description automatically generated">
            <a:extLst>
              <a:ext uri="{FF2B5EF4-FFF2-40B4-BE49-F238E27FC236}">
                <a16:creationId xmlns:a16="http://schemas.microsoft.com/office/drawing/2014/main" id="{9F1E61C4-2D7F-C5E9-DBD6-F1781FB4F5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8358" y="1138890"/>
            <a:ext cx="1592515" cy="514738"/>
          </a:xfrm>
          <a:prstGeom prst="rect">
            <a:avLst/>
          </a:prstGeom>
          <a:ln>
            <a:noFill/>
          </a:ln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52F3C4F0-A830-B832-9A51-FC853CDAA9B6}"/>
              </a:ext>
            </a:extLst>
          </p:cNvPr>
          <p:cNvSpPr/>
          <p:nvPr/>
        </p:nvSpPr>
        <p:spPr>
          <a:xfrm>
            <a:off x="6923176" y="3129088"/>
            <a:ext cx="1822998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rgbClr val="E52E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A green phone and a green phone&#10;&#10;AI-generated content may be incorrect.">
            <a:extLst>
              <a:ext uri="{FF2B5EF4-FFF2-40B4-BE49-F238E27FC236}">
                <a16:creationId xmlns:a16="http://schemas.microsoft.com/office/drawing/2014/main" id="{25D9ABA5-030F-D3EF-F5A8-FCC50A56F0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067" y="2988074"/>
            <a:ext cx="728473" cy="548641"/>
          </a:xfrm>
          <a:prstGeom prst="rect">
            <a:avLst/>
          </a:prstGeom>
        </p:spPr>
      </p:pic>
      <p:pic>
        <p:nvPicPr>
          <p:cNvPr id="13" name="Picture 12" descr="A green and black construction vehicle&#10;&#10;AI-generated content may be incorrect.">
            <a:extLst>
              <a:ext uri="{FF2B5EF4-FFF2-40B4-BE49-F238E27FC236}">
                <a16:creationId xmlns:a16="http://schemas.microsoft.com/office/drawing/2014/main" id="{965F988D-ED03-F4B8-ABC1-AEF3EBD94D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9215" y="2905777"/>
            <a:ext cx="713233" cy="713233"/>
          </a:xfrm>
          <a:prstGeom prst="rect">
            <a:avLst/>
          </a:prstGeom>
        </p:spPr>
      </p:pic>
      <p:pic>
        <p:nvPicPr>
          <p:cNvPr id="15" name="Graphic 14" descr="Checkbox Checked with solid fill">
            <a:extLst>
              <a:ext uri="{FF2B5EF4-FFF2-40B4-BE49-F238E27FC236}">
                <a16:creationId xmlns:a16="http://schemas.microsoft.com/office/drawing/2014/main" id="{E72A8991-D081-3F73-CADF-9BD799ED7D9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442756" y="281492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286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BF07A2-0E79-6A7A-ECA2-DAF6A1B09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29" y="1181819"/>
            <a:ext cx="4215140" cy="5015795"/>
          </a:xfrm>
        </p:spPr>
        <p:txBody>
          <a:bodyPr/>
          <a:lstStyle/>
          <a:p>
            <a:r>
              <a:rPr lang="en-US" dirty="0"/>
              <a:t>14 Day Rule:</a:t>
            </a:r>
          </a:p>
          <a:p>
            <a:pPr lvl="1"/>
            <a:r>
              <a:rPr lang="en-US" dirty="0"/>
              <a:t>Legal start date and 14 days without excavation</a:t>
            </a:r>
          </a:p>
          <a:p>
            <a:pPr lvl="1"/>
            <a:r>
              <a:rPr lang="en-US" dirty="0"/>
              <a:t>If excavation has not started 14 days after the legal start date, the ticket is no longer valid and a new ticket needs to be submitted.</a:t>
            </a:r>
          </a:p>
          <a:p>
            <a:pPr lvl="1"/>
            <a:r>
              <a:rPr lang="en-US" dirty="0"/>
              <a:t>Why?</a:t>
            </a:r>
          </a:p>
          <a:p>
            <a:pPr lvl="2"/>
            <a:r>
              <a:rPr lang="en-US" dirty="0"/>
              <a:t>Destroyed or removed markings, etc.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588157-3787-1BA9-8EDB-F49291C48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14 Days Without Excavation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5CEFFACE-B8F3-D1E5-E17E-8350E6F228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7197591"/>
              </p:ext>
            </p:extLst>
          </p:nvPr>
        </p:nvGraphicFramePr>
        <p:xfrm>
          <a:off x="4689477" y="1117948"/>
          <a:ext cx="7235823" cy="49396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3689">
                  <a:extLst>
                    <a:ext uri="{9D8B030D-6E8A-4147-A177-3AD203B41FA5}">
                      <a16:colId xmlns:a16="http://schemas.microsoft.com/office/drawing/2014/main" val="3144512840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1079240852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2857980256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35173563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1149817791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2666714665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602586045"/>
                    </a:ext>
                  </a:extLst>
                </a:gridCol>
              </a:tblGrid>
              <a:tr h="571500">
                <a:tc gridSpan="7"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778131"/>
                  </a:ext>
                </a:extLst>
              </a:tr>
              <a:tr h="384349"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SUN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MON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TUES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WED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THUR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FRI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SAT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712724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031838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  <a:latin typeface="Lato" panose="020F0502020204030203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710897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03282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698425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572806"/>
                  </a:ext>
                </a:extLst>
              </a:tr>
            </a:tbl>
          </a:graphicData>
        </a:graphic>
      </p:graphicFrame>
      <p:pic>
        <p:nvPicPr>
          <p:cNvPr id="5" name="Picture 4" descr="A green text on a black background&#10;&#10;Description automatically generated">
            <a:extLst>
              <a:ext uri="{FF2B5EF4-FFF2-40B4-BE49-F238E27FC236}">
                <a16:creationId xmlns:a16="http://schemas.microsoft.com/office/drawing/2014/main" id="{EF3FF4A7-BC66-E02F-9FAD-881821251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8358" y="1138890"/>
            <a:ext cx="1592515" cy="514738"/>
          </a:xfrm>
          <a:prstGeom prst="rect">
            <a:avLst/>
          </a:prstGeom>
          <a:ln>
            <a:noFill/>
          </a:ln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0DC745EC-BDBB-1633-FBE5-8F3F72D2BCAC}"/>
              </a:ext>
            </a:extLst>
          </p:cNvPr>
          <p:cNvSpPr/>
          <p:nvPr/>
        </p:nvSpPr>
        <p:spPr>
          <a:xfrm>
            <a:off x="9898961" y="2253954"/>
            <a:ext cx="2005490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rgbClr val="E52E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green phone and a green phone&#10;&#10;AI-generated content may be incorrect.">
            <a:extLst>
              <a:ext uri="{FF2B5EF4-FFF2-40B4-BE49-F238E27FC236}">
                <a16:creationId xmlns:a16="http://schemas.microsoft.com/office/drawing/2014/main" id="{5A670E8A-3AE4-9785-48FB-8E2A2BAE23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067" y="2150949"/>
            <a:ext cx="728473" cy="548641"/>
          </a:xfrm>
          <a:prstGeom prst="rect">
            <a:avLst/>
          </a:prstGeom>
        </p:spPr>
      </p:pic>
      <p:pic>
        <p:nvPicPr>
          <p:cNvPr id="8" name="Picture 7" descr="A green and black construction vehicle&#10;&#10;AI-generated content may be incorrect.">
            <a:extLst>
              <a:ext uri="{FF2B5EF4-FFF2-40B4-BE49-F238E27FC236}">
                <a16:creationId xmlns:a16="http://schemas.microsoft.com/office/drawing/2014/main" id="{FA287AEA-74F8-13D6-8698-D04136E7DD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9215" y="2094410"/>
            <a:ext cx="713233" cy="713233"/>
          </a:xfrm>
          <a:prstGeom prst="rect">
            <a:avLst/>
          </a:prstGeom>
        </p:spPr>
      </p:pic>
      <p:pic>
        <p:nvPicPr>
          <p:cNvPr id="9" name="Graphic 8" descr="Checkbox Checked with solid fill">
            <a:extLst>
              <a:ext uri="{FF2B5EF4-FFF2-40B4-BE49-F238E27FC236}">
                <a16:creationId xmlns:a16="http://schemas.microsoft.com/office/drawing/2014/main" id="{E2A706A1-4553-470A-980F-EBCC940745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42756" y="2003553"/>
            <a:ext cx="457200" cy="457200"/>
          </a:xfrm>
          <a:prstGeom prst="rect">
            <a:avLst/>
          </a:prstGeo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B6CC7545-3E59-850C-12C4-240AE409F7AB}"/>
              </a:ext>
            </a:extLst>
          </p:cNvPr>
          <p:cNvSpPr/>
          <p:nvPr/>
        </p:nvSpPr>
        <p:spPr>
          <a:xfrm>
            <a:off x="4689477" y="3064722"/>
            <a:ext cx="7214974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rgbClr val="E52E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F24CE316-DA5A-D209-B234-5BED99DD519C}"/>
              </a:ext>
            </a:extLst>
          </p:cNvPr>
          <p:cNvSpPr/>
          <p:nvPr/>
        </p:nvSpPr>
        <p:spPr>
          <a:xfrm>
            <a:off x="4689477" y="3837482"/>
            <a:ext cx="4116195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rgbClr val="E52E2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6AE149-B3FB-728F-7426-1FAE27473565}"/>
              </a:ext>
            </a:extLst>
          </p:cNvPr>
          <p:cNvSpPr txBox="1"/>
          <p:nvPr/>
        </p:nvSpPr>
        <p:spPr>
          <a:xfrm>
            <a:off x="6778956" y="2068652"/>
            <a:ext cx="1016174" cy="713233"/>
          </a:xfrm>
          <a:prstGeom prst="rect">
            <a:avLst/>
          </a:prstGeom>
          <a:noFill/>
        </p:spPr>
        <p:txBody>
          <a:bodyPr wrap="square" tIns="9144" bIns="9144" rtlCol="0" anchor="ctr">
            <a:noAutofit/>
          </a:bodyPr>
          <a:lstStyle/>
          <a:p>
            <a:pPr algn="ctr"/>
            <a:r>
              <a:rPr lang="en-US" sz="4800" b="1" dirty="0">
                <a:solidFill>
                  <a:srgbClr val="E52E2F"/>
                </a:solidFill>
              </a:rPr>
              <a:t>X</a:t>
            </a:r>
            <a:endParaRPr lang="en-US" sz="6000" b="1" dirty="0">
              <a:solidFill>
                <a:srgbClr val="E52E2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FD7DE49-3524-B0B2-993C-FC61575726E1}"/>
              </a:ext>
            </a:extLst>
          </p:cNvPr>
          <p:cNvSpPr txBox="1"/>
          <p:nvPr/>
        </p:nvSpPr>
        <p:spPr>
          <a:xfrm>
            <a:off x="7796528" y="2066544"/>
            <a:ext cx="1016174" cy="713233"/>
          </a:xfrm>
          <a:prstGeom prst="rect">
            <a:avLst/>
          </a:prstGeom>
          <a:noFill/>
        </p:spPr>
        <p:txBody>
          <a:bodyPr wrap="square" tIns="9144" bIns="9144" rtlCol="0" anchor="ctr">
            <a:noAutofit/>
          </a:bodyPr>
          <a:lstStyle/>
          <a:p>
            <a:pPr algn="ctr"/>
            <a:r>
              <a:rPr lang="en-US" sz="4800" b="1" dirty="0">
                <a:solidFill>
                  <a:srgbClr val="E52E2F"/>
                </a:solidFill>
              </a:rPr>
              <a:t>X</a:t>
            </a:r>
            <a:endParaRPr lang="en-US" sz="6000" b="1" dirty="0">
              <a:solidFill>
                <a:srgbClr val="E52E2F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C6859D-AB66-8962-3AB2-EC91ED58833F}"/>
              </a:ext>
            </a:extLst>
          </p:cNvPr>
          <p:cNvSpPr txBox="1"/>
          <p:nvPr/>
        </p:nvSpPr>
        <p:spPr>
          <a:xfrm>
            <a:off x="8847744" y="3703671"/>
            <a:ext cx="1016174" cy="713233"/>
          </a:xfrm>
          <a:prstGeom prst="rect">
            <a:avLst/>
          </a:prstGeom>
          <a:noFill/>
        </p:spPr>
        <p:txBody>
          <a:bodyPr wrap="square" tIns="9144" bIns="9144" rtlCol="0" anchor="ctr">
            <a:noAutofit/>
          </a:bodyPr>
          <a:lstStyle/>
          <a:p>
            <a:pPr algn="ctr"/>
            <a:r>
              <a:rPr lang="en-US" sz="4800" b="1" dirty="0">
                <a:solidFill>
                  <a:srgbClr val="E52E2F"/>
                </a:solidFill>
              </a:rPr>
              <a:t>X</a:t>
            </a:r>
            <a:endParaRPr lang="en-US" sz="6000" b="1" dirty="0">
              <a:solidFill>
                <a:srgbClr val="E52E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093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B5786-2FCE-FCBD-6BB9-AED8067EC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41CEE3-6258-ECBE-47E7-043292C79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29" y="1181819"/>
            <a:ext cx="4360576" cy="5015795"/>
          </a:xfrm>
        </p:spPr>
        <p:txBody>
          <a:bodyPr/>
          <a:lstStyle/>
          <a:p>
            <a:r>
              <a:rPr lang="en-US" dirty="0"/>
              <a:t>Utility owners /operators</a:t>
            </a:r>
          </a:p>
          <a:p>
            <a:pPr lvl="1"/>
            <a:r>
              <a:rPr lang="en-US" dirty="0"/>
              <a:t>3 days to respond</a:t>
            </a:r>
          </a:p>
          <a:p>
            <a:r>
              <a:rPr lang="en-US" dirty="0"/>
              <a:t>Starting before the Legal Start Date could result in the loss of rights and protections under </a:t>
            </a:r>
            <a:br>
              <a:rPr lang="en-US" dirty="0"/>
            </a:br>
            <a:r>
              <a:rPr lang="en-US" dirty="0"/>
              <a:t>PA 174</a:t>
            </a:r>
          </a:p>
          <a:p>
            <a:r>
              <a:rPr lang="en-US" dirty="0"/>
              <a:t>21 Day Tickets</a:t>
            </a:r>
          </a:p>
          <a:p>
            <a:pPr lvl="1"/>
            <a:r>
              <a:rPr lang="en-US" dirty="0"/>
              <a:t>After 21 days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052CC3-F6D1-9788-00DD-050238B3E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Start Date and 21 Day Tickets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012FD4AA-2AD8-94EC-D75A-F634C46A04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5285969"/>
              </p:ext>
            </p:extLst>
          </p:nvPr>
        </p:nvGraphicFramePr>
        <p:xfrm>
          <a:off x="4689477" y="1117948"/>
          <a:ext cx="7235823" cy="49396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3689">
                  <a:extLst>
                    <a:ext uri="{9D8B030D-6E8A-4147-A177-3AD203B41FA5}">
                      <a16:colId xmlns:a16="http://schemas.microsoft.com/office/drawing/2014/main" val="3144512840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1079240852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2857980256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35173563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1149817791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2666714665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602586045"/>
                    </a:ext>
                  </a:extLst>
                </a:gridCol>
              </a:tblGrid>
              <a:tr h="571500">
                <a:tc gridSpan="7"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778131"/>
                  </a:ext>
                </a:extLst>
              </a:tr>
              <a:tr h="384349"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SUN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MON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TUES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WED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THUR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FRI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SAT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712724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031838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  <a:latin typeface="Lato" panose="020F0502020204030203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710897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03282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698425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572806"/>
                  </a:ext>
                </a:extLst>
              </a:tr>
            </a:tbl>
          </a:graphicData>
        </a:graphic>
      </p:graphicFrame>
      <p:pic>
        <p:nvPicPr>
          <p:cNvPr id="5" name="Picture 4" descr="A green text on a black background&#10;&#10;Description automatically generated">
            <a:extLst>
              <a:ext uri="{FF2B5EF4-FFF2-40B4-BE49-F238E27FC236}">
                <a16:creationId xmlns:a16="http://schemas.microsoft.com/office/drawing/2014/main" id="{9D4285FB-5DEC-810E-132D-BA039D98C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8358" y="1138890"/>
            <a:ext cx="1592515" cy="514738"/>
          </a:xfrm>
          <a:prstGeom prst="rect">
            <a:avLst/>
          </a:prstGeom>
          <a:ln>
            <a:noFill/>
          </a:ln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7F0305DA-FFE7-A835-500D-6B7CC45BAC02}"/>
              </a:ext>
            </a:extLst>
          </p:cNvPr>
          <p:cNvSpPr/>
          <p:nvPr/>
        </p:nvSpPr>
        <p:spPr>
          <a:xfrm>
            <a:off x="9902952" y="2258568"/>
            <a:ext cx="1962423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green phone and a green phone&#10;&#10;AI-generated content may be incorrect.">
            <a:extLst>
              <a:ext uri="{FF2B5EF4-FFF2-40B4-BE49-F238E27FC236}">
                <a16:creationId xmlns:a16="http://schemas.microsoft.com/office/drawing/2014/main" id="{61B90626-8D58-06B3-79C7-7B677E17D6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067" y="2148840"/>
            <a:ext cx="728473" cy="548641"/>
          </a:xfrm>
          <a:prstGeom prst="rect">
            <a:avLst/>
          </a:prstGeom>
        </p:spPr>
      </p:pic>
      <p:pic>
        <p:nvPicPr>
          <p:cNvPr id="8" name="Picture 7" descr="A green and black construction vehicle&#10;&#10;AI-generated content may be incorrect.">
            <a:extLst>
              <a:ext uri="{FF2B5EF4-FFF2-40B4-BE49-F238E27FC236}">
                <a16:creationId xmlns:a16="http://schemas.microsoft.com/office/drawing/2014/main" id="{96561779-BD97-2B5B-AF84-E92C17491A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9215" y="2093976"/>
            <a:ext cx="713233" cy="713233"/>
          </a:xfrm>
          <a:prstGeom prst="rect">
            <a:avLst/>
          </a:prstGeom>
        </p:spPr>
      </p:pic>
      <p:pic>
        <p:nvPicPr>
          <p:cNvPr id="9" name="Graphic 8" descr="Checkbox Checked with solid fill">
            <a:extLst>
              <a:ext uri="{FF2B5EF4-FFF2-40B4-BE49-F238E27FC236}">
                <a16:creationId xmlns:a16="http://schemas.microsoft.com/office/drawing/2014/main" id="{0EFD3FB2-53C4-7E14-A6CF-A6DDC24E41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42756" y="2002536"/>
            <a:ext cx="457200" cy="457200"/>
          </a:xfrm>
          <a:prstGeom prst="rect">
            <a:avLst/>
          </a:prstGeo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7865D83E-BDBD-54FD-4E66-1B6A7FDB63CA}"/>
              </a:ext>
            </a:extLst>
          </p:cNvPr>
          <p:cNvSpPr/>
          <p:nvPr/>
        </p:nvSpPr>
        <p:spPr>
          <a:xfrm>
            <a:off x="4689477" y="3063240"/>
            <a:ext cx="7214974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3D8B350F-8A0B-1801-4007-AA1AC3DC319A}"/>
              </a:ext>
            </a:extLst>
          </p:cNvPr>
          <p:cNvSpPr/>
          <p:nvPr/>
        </p:nvSpPr>
        <p:spPr>
          <a:xfrm>
            <a:off x="4689477" y="3840480"/>
            <a:ext cx="7175898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F614FD-E65B-653E-6B1B-61E6611EC493}"/>
              </a:ext>
            </a:extLst>
          </p:cNvPr>
          <p:cNvSpPr txBox="1"/>
          <p:nvPr/>
        </p:nvSpPr>
        <p:spPr>
          <a:xfrm>
            <a:off x="6778956" y="2066544"/>
            <a:ext cx="1016174" cy="713233"/>
          </a:xfrm>
          <a:prstGeom prst="rect">
            <a:avLst/>
          </a:prstGeom>
          <a:noFill/>
        </p:spPr>
        <p:txBody>
          <a:bodyPr wrap="square" tIns="9144" bIns="9144" rtlCol="0" anchor="ctr">
            <a:noAutofit/>
          </a:bodyPr>
          <a:lstStyle/>
          <a:p>
            <a:pPr algn="ctr"/>
            <a:r>
              <a:rPr lang="en-US" sz="4800" b="1" dirty="0">
                <a:solidFill>
                  <a:srgbClr val="E52E2F"/>
                </a:solidFill>
              </a:rPr>
              <a:t>X</a:t>
            </a:r>
            <a:endParaRPr lang="en-US" sz="6000" b="1" dirty="0">
              <a:solidFill>
                <a:srgbClr val="E52E2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D4AA30-BD95-3295-2FA6-D323132FEE76}"/>
              </a:ext>
            </a:extLst>
          </p:cNvPr>
          <p:cNvSpPr txBox="1"/>
          <p:nvPr/>
        </p:nvSpPr>
        <p:spPr>
          <a:xfrm>
            <a:off x="7796528" y="2066544"/>
            <a:ext cx="1016174" cy="713233"/>
          </a:xfrm>
          <a:prstGeom prst="rect">
            <a:avLst/>
          </a:prstGeom>
          <a:noFill/>
        </p:spPr>
        <p:txBody>
          <a:bodyPr wrap="square" tIns="9144" bIns="9144" rtlCol="0" anchor="ctr">
            <a:noAutofit/>
          </a:bodyPr>
          <a:lstStyle/>
          <a:p>
            <a:pPr algn="ctr"/>
            <a:r>
              <a:rPr lang="en-US" sz="4800" b="1" dirty="0">
                <a:solidFill>
                  <a:srgbClr val="E52E2F"/>
                </a:solidFill>
              </a:rPr>
              <a:t>X</a:t>
            </a:r>
            <a:endParaRPr lang="en-US" sz="6000" b="1" dirty="0">
              <a:solidFill>
                <a:srgbClr val="E52E2F"/>
              </a:solidFill>
            </a:endParaRPr>
          </a:p>
        </p:txBody>
      </p:sp>
      <p:pic>
        <p:nvPicPr>
          <p:cNvPr id="16" name="Picture 15" descr="A green and black construction vehicle&#10;&#10;AI-generated content may be incorrect.">
            <a:extLst>
              <a:ext uri="{FF2B5EF4-FFF2-40B4-BE49-F238E27FC236}">
                <a16:creationId xmlns:a16="http://schemas.microsoft.com/office/drawing/2014/main" id="{30D12E88-9E84-C499-49A2-EBD7299EE5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459" y="4521829"/>
            <a:ext cx="713233" cy="71323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1E0958A-5F8D-8DD8-0320-73E745B02799}"/>
              </a:ext>
            </a:extLst>
          </p:cNvPr>
          <p:cNvSpPr txBox="1"/>
          <p:nvPr/>
        </p:nvSpPr>
        <p:spPr>
          <a:xfrm>
            <a:off x="9867989" y="4521830"/>
            <a:ext cx="1016174" cy="713233"/>
          </a:xfrm>
          <a:prstGeom prst="rect">
            <a:avLst/>
          </a:prstGeom>
          <a:noFill/>
        </p:spPr>
        <p:txBody>
          <a:bodyPr wrap="square" tIns="9144" bIns="9144" rtlCol="0" anchor="ctr">
            <a:noAutofit/>
          </a:bodyPr>
          <a:lstStyle/>
          <a:p>
            <a:pPr algn="ctr"/>
            <a:r>
              <a:rPr lang="en-US" sz="4800" b="1" dirty="0">
                <a:solidFill>
                  <a:srgbClr val="E52E2F"/>
                </a:solidFill>
              </a:rPr>
              <a:t>X</a:t>
            </a:r>
            <a:endParaRPr lang="en-US" sz="6000" b="1" dirty="0">
              <a:solidFill>
                <a:srgbClr val="E52E2F"/>
              </a:solidFill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EA9B7423-F1CB-056E-6E02-13AC0F9D2C74}"/>
              </a:ext>
            </a:extLst>
          </p:cNvPr>
          <p:cNvSpPr/>
          <p:nvPr/>
        </p:nvSpPr>
        <p:spPr>
          <a:xfrm>
            <a:off x="4710325" y="4674633"/>
            <a:ext cx="5115591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59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34F92-B7C8-B484-655C-64DAE7ADE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39D86D-0E0E-1AC2-0101-1B7A50CD9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29" y="1181819"/>
            <a:ext cx="4360576" cy="5015795"/>
          </a:xfrm>
        </p:spPr>
        <p:txBody>
          <a:bodyPr/>
          <a:lstStyle/>
          <a:p>
            <a:r>
              <a:rPr lang="en-US" dirty="0"/>
              <a:t>After 21 days – ticket expires</a:t>
            </a:r>
          </a:p>
          <a:p>
            <a:r>
              <a:rPr lang="en-US" dirty="0"/>
              <a:t>If the work is going to continue after 21 days, you need to submit a new ticket </a:t>
            </a:r>
          </a:p>
          <a:p>
            <a:r>
              <a:rPr lang="en-US" dirty="0"/>
              <a:t>3 business days before the expiration date </a:t>
            </a:r>
          </a:p>
          <a:p>
            <a:r>
              <a:rPr lang="en-US" dirty="0"/>
              <a:t>The project can continue without stopping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E49388-A270-7E75-6020-847DEA174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Expired Tickets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178AEF9B-FC59-9E25-1914-39D067EDFB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4814322"/>
              </p:ext>
            </p:extLst>
          </p:nvPr>
        </p:nvGraphicFramePr>
        <p:xfrm>
          <a:off x="4689477" y="1117948"/>
          <a:ext cx="7235823" cy="49396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3689">
                  <a:extLst>
                    <a:ext uri="{9D8B030D-6E8A-4147-A177-3AD203B41FA5}">
                      <a16:colId xmlns:a16="http://schemas.microsoft.com/office/drawing/2014/main" val="3144512840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1079240852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2857980256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35173563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1149817791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2666714665"/>
                    </a:ext>
                  </a:extLst>
                </a:gridCol>
                <a:gridCol w="1033689">
                  <a:extLst>
                    <a:ext uri="{9D8B030D-6E8A-4147-A177-3AD203B41FA5}">
                      <a16:colId xmlns:a16="http://schemas.microsoft.com/office/drawing/2014/main" val="602586045"/>
                    </a:ext>
                  </a:extLst>
                </a:gridCol>
              </a:tblGrid>
              <a:tr h="571500">
                <a:tc gridSpan="7"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778131"/>
                  </a:ext>
                </a:extLst>
              </a:tr>
              <a:tr h="384349"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SUN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MON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TUES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WED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THUR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FRI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b="1" noProof="0" dirty="0">
                          <a:solidFill>
                            <a:schemeClr val="tx2"/>
                          </a:solidFill>
                        </a:rPr>
                        <a:t>SAT</a:t>
                      </a:r>
                      <a:endParaRPr lang="es-AR" b="1" noProof="0" dirty="0">
                        <a:solidFill>
                          <a:schemeClr val="tx2"/>
                        </a:solidFill>
                        <a:latin typeface="Montserrat Medium" panose="000006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712724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031838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710897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03282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698425"/>
                  </a:ext>
                </a:extLst>
              </a:tr>
              <a:tr h="796751"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>
                        <a:solidFill>
                          <a:schemeClr val="tx1"/>
                        </a:solidFill>
                        <a:latin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572806"/>
                  </a:ext>
                </a:extLst>
              </a:tr>
            </a:tbl>
          </a:graphicData>
        </a:graphic>
      </p:graphicFrame>
      <p:pic>
        <p:nvPicPr>
          <p:cNvPr id="5" name="Picture 4" descr="A green text on a black background&#10;&#10;Description automatically generated">
            <a:extLst>
              <a:ext uri="{FF2B5EF4-FFF2-40B4-BE49-F238E27FC236}">
                <a16:creationId xmlns:a16="http://schemas.microsoft.com/office/drawing/2014/main" id="{0D663B33-6751-FB93-C1A2-26E900F6B6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8358" y="1138890"/>
            <a:ext cx="1592515" cy="514738"/>
          </a:xfrm>
          <a:prstGeom prst="rect">
            <a:avLst/>
          </a:prstGeom>
          <a:ln>
            <a:noFill/>
          </a:ln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462C650C-3686-9F67-6E55-D63110671688}"/>
              </a:ext>
            </a:extLst>
          </p:cNvPr>
          <p:cNvSpPr/>
          <p:nvPr/>
        </p:nvSpPr>
        <p:spPr>
          <a:xfrm>
            <a:off x="9898961" y="2258568"/>
            <a:ext cx="2005490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green phone and a green phone&#10;&#10;AI-generated content may be incorrect.">
            <a:extLst>
              <a:ext uri="{FF2B5EF4-FFF2-40B4-BE49-F238E27FC236}">
                <a16:creationId xmlns:a16="http://schemas.microsoft.com/office/drawing/2014/main" id="{D4C22F46-2AFD-14E9-D78A-90C3A6EE44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067" y="2148840"/>
            <a:ext cx="728473" cy="548641"/>
          </a:xfrm>
          <a:prstGeom prst="rect">
            <a:avLst/>
          </a:prstGeom>
        </p:spPr>
      </p:pic>
      <p:pic>
        <p:nvPicPr>
          <p:cNvPr id="8" name="Picture 7" descr="A green and black construction vehicle&#10;&#10;AI-generated content may be incorrect.">
            <a:extLst>
              <a:ext uri="{FF2B5EF4-FFF2-40B4-BE49-F238E27FC236}">
                <a16:creationId xmlns:a16="http://schemas.microsoft.com/office/drawing/2014/main" id="{A42431CC-F21A-622A-4EF9-69D484012A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9215" y="2093976"/>
            <a:ext cx="713233" cy="713233"/>
          </a:xfrm>
          <a:prstGeom prst="rect">
            <a:avLst/>
          </a:prstGeom>
        </p:spPr>
      </p:pic>
      <p:pic>
        <p:nvPicPr>
          <p:cNvPr id="9" name="Graphic 8" descr="Checkbox Checked with solid fill">
            <a:extLst>
              <a:ext uri="{FF2B5EF4-FFF2-40B4-BE49-F238E27FC236}">
                <a16:creationId xmlns:a16="http://schemas.microsoft.com/office/drawing/2014/main" id="{83F3499F-95AC-FBAF-DE56-FF674935F0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42756" y="2002536"/>
            <a:ext cx="457200" cy="457200"/>
          </a:xfrm>
          <a:prstGeom prst="rect">
            <a:avLst/>
          </a:prstGeo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51F7AC38-E191-4E55-C53F-434D4245F4BE}"/>
              </a:ext>
            </a:extLst>
          </p:cNvPr>
          <p:cNvSpPr/>
          <p:nvPr/>
        </p:nvSpPr>
        <p:spPr>
          <a:xfrm>
            <a:off x="4689477" y="3063240"/>
            <a:ext cx="7214974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08E416DC-2D62-BD6A-3FC8-20EF28971C82}"/>
              </a:ext>
            </a:extLst>
          </p:cNvPr>
          <p:cNvSpPr/>
          <p:nvPr/>
        </p:nvSpPr>
        <p:spPr>
          <a:xfrm>
            <a:off x="4689477" y="3840480"/>
            <a:ext cx="7214974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6496FD-C625-8C3B-8BF2-A9F1F9B2148F}"/>
              </a:ext>
            </a:extLst>
          </p:cNvPr>
          <p:cNvSpPr txBox="1"/>
          <p:nvPr/>
        </p:nvSpPr>
        <p:spPr>
          <a:xfrm>
            <a:off x="6778956" y="2066544"/>
            <a:ext cx="1016174" cy="713233"/>
          </a:xfrm>
          <a:prstGeom prst="rect">
            <a:avLst/>
          </a:prstGeom>
          <a:noFill/>
        </p:spPr>
        <p:txBody>
          <a:bodyPr wrap="square" tIns="9144" bIns="9144" rtlCol="0" anchor="ctr">
            <a:noAutofit/>
          </a:bodyPr>
          <a:lstStyle/>
          <a:p>
            <a:pPr algn="ctr"/>
            <a:r>
              <a:rPr lang="en-US" sz="4800" b="1" dirty="0">
                <a:solidFill>
                  <a:srgbClr val="E52E2F"/>
                </a:solidFill>
              </a:rPr>
              <a:t>X</a:t>
            </a:r>
            <a:endParaRPr lang="en-US" sz="6000" b="1" dirty="0">
              <a:solidFill>
                <a:srgbClr val="E52E2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2EDA7-E815-4AC9-615C-2B3CAD44072D}"/>
              </a:ext>
            </a:extLst>
          </p:cNvPr>
          <p:cNvSpPr txBox="1"/>
          <p:nvPr/>
        </p:nvSpPr>
        <p:spPr>
          <a:xfrm>
            <a:off x="7796528" y="2066544"/>
            <a:ext cx="1016174" cy="713233"/>
          </a:xfrm>
          <a:prstGeom prst="rect">
            <a:avLst/>
          </a:prstGeom>
          <a:noFill/>
        </p:spPr>
        <p:txBody>
          <a:bodyPr wrap="square" tIns="9144" bIns="9144" rtlCol="0" anchor="ctr">
            <a:noAutofit/>
          </a:bodyPr>
          <a:lstStyle/>
          <a:p>
            <a:pPr algn="ctr"/>
            <a:r>
              <a:rPr lang="en-US" sz="4800" b="1" dirty="0">
                <a:solidFill>
                  <a:srgbClr val="E52E2F"/>
                </a:solidFill>
              </a:rPr>
              <a:t>X</a:t>
            </a:r>
            <a:endParaRPr lang="en-US" sz="6000" b="1" dirty="0">
              <a:solidFill>
                <a:srgbClr val="E52E2F"/>
              </a:solidFill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D9C9E87C-DAF3-02BA-3D69-88283BB0F04F}"/>
              </a:ext>
            </a:extLst>
          </p:cNvPr>
          <p:cNvSpPr/>
          <p:nvPr/>
        </p:nvSpPr>
        <p:spPr>
          <a:xfrm>
            <a:off x="4710326" y="4674633"/>
            <a:ext cx="5113978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15" descr="A green and black construction vehicle&#10;&#10;AI-generated content may be incorrect.">
            <a:extLst>
              <a:ext uri="{FF2B5EF4-FFF2-40B4-BE49-F238E27FC236}">
                <a16:creationId xmlns:a16="http://schemas.microsoft.com/office/drawing/2014/main" id="{FB8CE836-CE81-F468-6B57-B358569EDC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1824" y="4526280"/>
            <a:ext cx="713233" cy="71323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0D1AF46-BDF3-3B06-F2BA-9C801ED572BC}"/>
              </a:ext>
            </a:extLst>
          </p:cNvPr>
          <p:cNvSpPr txBox="1"/>
          <p:nvPr/>
        </p:nvSpPr>
        <p:spPr>
          <a:xfrm>
            <a:off x="9866376" y="4498848"/>
            <a:ext cx="1016174" cy="713233"/>
          </a:xfrm>
          <a:prstGeom prst="rect">
            <a:avLst/>
          </a:prstGeom>
          <a:noFill/>
        </p:spPr>
        <p:txBody>
          <a:bodyPr wrap="square" tIns="9144" bIns="9144" rtlCol="0" anchor="ctr">
            <a:noAutofit/>
          </a:bodyPr>
          <a:lstStyle/>
          <a:p>
            <a:pPr algn="ctr"/>
            <a:r>
              <a:rPr lang="en-US" sz="4800" b="1" dirty="0">
                <a:solidFill>
                  <a:srgbClr val="E52E2F"/>
                </a:solidFill>
              </a:rPr>
              <a:t>X</a:t>
            </a:r>
            <a:endParaRPr lang="en-US" sz="6000" b="1" dirty="0">
              <a:solidFill>
                <a:srgbClr val="E52E2F"/>
              </a:solidFill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DB88F37C-E767-D843-B454-204E93861DEC}"/>
              </a:ext>
            </a:extLst>
          </p:cNvPr>
          <p:cNvSpPr/>
          <p:nvPr/>
        </p:nvSpPr>
        <p:spPr>
          <a:xfrm>
            <a:off x="4710326" y="5470513"/>
            <a:ext cx="7214974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61A381E6-C5F4-F907-DE04-DD207B61EE58}"/>
              </a:ext>
            </a:extLst>
          </p:cNvPr>
          <p:cNvSpPr/>
          <p:nvPr/>
        </p:nvSpPr>
        <p:spPr>
          <a:xfrm>
            <a:off x="10924622" y="4651650"/>
            <a:ext cx="987124" cy="407628"/>
          </a:xfrm>
          <a:prstGeom prst="rightArrow">
            <a:avLst>
              <a:gd name="adj1" fmla="val 42152"/>
              <a:gd name="adj2" fmla="val 475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 descr="A green phone and a green phone&#10;&#10;AI-generated content may be incorrect.">
            <a:extLst>
              <a:ext uri="{FF2B5EF4-FFF2-40B4-BE49-F238E27FC236}">
                <a16:creationId xmlns:a16="http://schemas.microsoft.com/office/drawing/2014/main" id="{5A760366-FE76-8EC7-BBC9-049D0BD8E4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806" y="4584990"/>
            <a:ext cx="728473" cy="548641"/>
          </a:xfrm>
          <a:prstGeom prst="rect">
            <a:avLst/>
          </a:prstGeom>
        </p:spPr>
      </p:pic>
      <p:pic>
        <p:nvPicPr>
          <p:cNvPr id="20" name="Graphic 19" descr="Checkbox Checked with solid fill">
            <a:extLst>
              <a:ext uri="{FF2B5EF4-FFF2-40B4-BE49-F238E27FC236}">
                <a16:creationId xmlns:a16="http://schemas.microsoft.com/office/drawing/2014/main" id="{02100C09-DAB0-6399-5583-B594514289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13234" y="4421247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92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7" grpId="0"/>
      <p:bldP spid="17" grpId="1"/>
      <p:bldP spid="14" grpId="0" animBg="1"/>
      <p:bldP spid="14" grpId="1" animBg="1"/>
      <p:bldP spid="18" grpId="0" animBg="1"/>
      <p:bldP spid="18" grpId="1" animBg="1"/>
    </p:bldLst>
  </p:timing>
</p:sld>
</file>

<file path=ppt/theme/theme1.xml><?xml version="1.0" encoding="utf-8"?>
<a:theme xmlns:a="http://schemas.openxmlformats.org/drawingml/2006/main" name="Custom Design">
  <a:themeElements>
    <a:clrScheme name="MISS DIG 811 v3">
      <a:dk1>
        <a:srgbClr val="333333"/>
      </a:dk1>
      <a:lt1>
        <a:srgbClr val="FFFFFF"/>
      </a:lt1>
      <a:dk2>
        <a:srgbClr val="509236"/>
      </a:dk2>
      <a:lt2>
        <a:srgbClr val="BECD2B"/>
      </a:lt2>
      <a:accent1>
        <a:srgbClr val="BECD2B"/>
      </a:accent1>
      <a:accent2>
        <a:srgbClr val="509236"/>
      </a:accent2>
      <a:accent3>
        <a:srgbClr val="EF7B24"/>
      </a:accent3>
      <a:accent4>
        <a:srgbClr val="E52E2F"/>
      </a:accent4>
      <a:accent5>
        <a:srgbClr val="F5F8D8"/>
      </a:accent5>
      <a:accent6>
        <a:srgbClr val="FAFBEF"/>
      </a:accent6>
      <a:hlink>
        <a:srgbClr val="0F56C8"/>
      </a:hlink>
      <a:folHlink>
        <a:srgbClr val="509236"/>
      </a:folHlink>
    </a:clrScheme>
    <a:fontScheme name="MISS DIG 811 Fonts">
      <a:majorFont>
        <a:latin typeface="Montserra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2914E038-1AB4-4EE2-8964-97EA6AF0CE7E}" vid="{B5CB7EAB-ED65-4517-B070-C517F09CD97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A0F847C0A83B4EA54147916B4F7CE9" ma:contentTypeVersion="19" ma:contentTypeDescription="Create a new document." ma:contentTypeScope="" ma:versionID="6a764883f596c1a3771e214f1bf4d517">
  <xsd:schema xmlns:xsd="http://www.w3.org/2001/XMLSchema" xmlns:xs="http://www.w3.org/2001/XMLSchema" xmlns:p="http://schemas.microsoft.com/office/2006/metadata/properties" xmlns:ns2="76e4660b-4ba2-42b3-bf46-0f9daa7f8a5a" xmlns:ns3="4f2cb760-593b-405b-ab44-d2fe26a36bf5" targetNamespace="http://schemas.microsoft.com/office/2006/metadata/properties" ma:root="true" ma:fieldsID="c1c2ab74981c2cfb1dbad4340ed032e6" ns2:_="" ns3:_="">
    <xsd:import namespace="76e4660b-4ba2-42b3-bf46-0f9daa7f8a5a"/>
    <xsd:import namespace="4f2cb760-593b-405b-ab44-d2fe26a36b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e4660b-4ba2-42b3-bf46-0f9daa7f8a5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dc3ab1-91f5-4d03-9499-b806cb0c3420}" ma:internalName="TaxCatchAll" ma:showField="CatchAllData" ma:web="76e4660b-4ba2-42b3-bf46-0f9daa7f8a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2cb760-593b-405b-ab44-d2fe26a36b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5f0c91f-91f6-47de-a2f7-b41be2cda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6e4660b-4ba2-42b3-bf46-0f9daa7f8a5a">
      <UserInfo>
        <DisplayName/>
        <AccountId xsi:nil="true"/>
        <AccountType/>
      </UserInfo>
    </SharedWithUsers>
    <lcf76f155ced4ddcb4097134ff3c332f xmlns="4f2cb760-593b-405b-ab44-d2fe26a36bf5">
      <Terms xmlns="http://schemas.microsoft.com/office/infopath/2007/PartnerControls"/>
    </lcf76f155ced4ddcb4097134ff3c332f>
    <TaxCatchAll xmlns="76e4660b-4ba2-42b3-bf46-0f9daa7f8a5a" xsi:nil="true"/>
  </documentManagement>
</p:properties>
</file>

<file path=customXml/itemProps1.xml><?xml version="1.0" encoding="utf-8"?>
<ds:datastoreItem xmlns:ds="http://schemas.openxmlformats.org/officeDocument/2006/customXml" ds:itemID="{7E51BA91-3929-48A4-BA2C-7F0AAB85AC47}"/>
</file>

<file path=customXml/itemProps2.xml><?xml version="1.0" encoding="utf-8"?>
<ds:datastoreItem xmlns:ds="http://schemas.openxmlformats.org/officeDocument/2006/customXml" ds:itemID="{A33ED104-D26B-4D90-9AE4-D4DEC7BD9B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9714F1-24DD-4AF4-9B5E-01DB583EB229}">
  <ds:schemaRefs>
    <ds:schemaRef ds:uri="http://schemas.microsoft.com/office/2006/metadata/properties"/>
    <ds:schemaRef ds:uri="http://schemas.microsoft.com/office/infopath/2007/PartnerControls"/>
    <ds:schemaRef ds:uri="76e4660b-4ba2-42b3-bf46-0f9daa7f8a5a"/>
    <ds:schemaRef ds:uri="4f2cb760-593b-405b-ab44-d2fe26a36bf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MISS DIG 811 Toolkit PowerPoint Template v2</Template>
  <TotalTime>58</TotalTime>
  <Words>782</Words>
  <Application>Microsoft Office PowerPoint</Application>
  <PresentationFormat>Widescreen</PresentationFormat>
  <Paragraphs>208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Arial</vt:lpstr>
      <vt:lpstr>Lato</vt:lpstr>
      <vt:lpstr>Montserrat</vt:lpstr>
      <vt:lpstr>Montserrat Medium</vt:lpstr>
      <vt:lpstr>Roboto</vt:lpstr>
      <vt:lpstr>Custom Design</vt:lpstr>
      <vt:lpstr>Important Ticket Timelines</vt:lpstr>
      <vt:lpstr>Work Legal Start Date</vt:lpstr>
      <vt:lpstr>14 Days Without Excavation</vt:lpstr>
      <vt:lpstr>Legal Start Date and 21 Day Tickets</vt:lpstr>
      <vt:lpstr>Expired Tickets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 Ranke</dc:creator>
  <cp:lastModifiedBy>Eric Ranke</cp:lastModifiedBy>
  <cp:revision>1</cp:revision>
  <dcterms:created xsi:type="dcterms:W3CDTF">2025-11-17T15:55:58Z</dcterms:created>
  <dcterms:modified xsi:type="dcterms:W3CDTF">2025-11-17T18:21:32Z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3817600</vt:r8>
  </property>
  <property fmtid="{D5CDD505-2E9C-101B-9397-08002B2CF9AE}" pid="3" name="ContentTypeId">
    <vt:lpwstr>0x010100ADA0F847C0A83B4EA54147916B4F7CE9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